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0" r:id="rId2"/>
  </p:sldMasterIdLst>
  <p:notesMasterIdLst>
    <p:notesMasterId r:id="rId13"/>
  </p:notesMasterIdLst>
  <p:handoutMasterIdLst>
    <p:handoutMasterId r:id="rId14"/>
  </p:handoutMasterIdLst>
  <p:sldIdLst>
    <p:sldId id="256" r:id="rId3"/>
    <p:sldId id="326" r:id="rId4"/>
    <p:sldId id="335" r:id="rId5"/>
    <p:sldId id="333" r:id="rId6"/>
    <p:sldId id="328" r:id="rId7"/>
    <p:sldId id="327" r:id="rId8"/>
    <p:sldId id="315" r:id="rId9"/>
    <p:sldId id="316" r:id="rId10"/>
    <p:sldId id="309" r:id="rId11"/>
    <p:sldId id="334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E1AFE-C19A-46C5-A30D-046671C53EC2}" v="6" dt="2023-01-17T23:37:40.2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burg, David" userId="bc62652a-6b7f-45a2-844e-ca5974d6d8f3" providerId="ADAL" clId="{5B0E1AFE-C19A-46C5-A30D-046671C53EC2}"/>
    <pc:docChg chg="undo custSel modSld">
      <pc:chgData name="Hamburg, David" userId="bc62652a-6b7f-45a2-844e-ca5974d6d8f3" providerId="ADAL" clId="{5B0E1AFE-C19A-46C5-A30D-046671C53EC2}" dt="2023-01-17T23:38:13.924" v="80" actId="20577"/>
      <pc:docMkLst>
        <pc:docMk/>
      </pc:docMkLst>
      <pc:sldChg chg="modSp mod">
        <pc:chgData name="Hamburg, David" userId="bc62652a-6b7f-45a2-844e-ca5974d6d8f3" providerId="ADAL" clId="{5B0E1AFE-C19A-46C5-A30D-046671C53EC2}" dt="2023-01-17T23:24:22.863" v="3" actId="20577"/>
        <pc:sldMkLst>
          <pc:docMk/>
          <pc:sldMk cId="0" sldId="256"/>
        </pc:sldMkLst>
        <pc:spChg chg="mod">
          <ac:chgData name="Hamburg, David" userId="bc62652a-6b7f-45a2-844e-ca5974d6d8f3" providerId="ADAL" clId="{5B0E1AFE-C19A-46C5-A30D-046671C53EC2}" dt="2023-01-17T23:24:22.863" v="3" actId="20577"/>
          <ac:spMkLst>
            <pc:docMk/>
            <pc:sldMk cId="0" sldId="256"/>
            <ac:spMk id="9" creationId="{00000000-0000-0000-0000-000000000000}"/>
          </ac:spMkLst>
        </pc:spChg>
      </pc:sldChg>
      <pc:sldChg chg="modSp mod">
        <pc:chgData name="Hamburg, David" userId="bc62652a-6b7f-45a2-844e-ca5974d6d8f3" providerId="ADAL" clId="{5B0E1AFE-C19A-46C5-A30D-046671C53EC2}" dt="2023-01-17T23:25:19.303" v="25" actId="1076"/>
        <pc:sldMkLst>
          <pc:docMk/>
          <pc:sldMk cId="3815214354" sldId="326"/>
        </pc:sldMkLst>
        <pc:spChg chg="mod">
          <ac:chgData name="Hamburg, David" userId="bc62652a-6b7f-45a2-844e-ca5974d6d8f3" providerId="ADAL" clId="{5B0E1AFE-C19A-46C5-A30D-046671C53EC2}" dt="2023-01-17T23:25:12.966" v="24" actId="255"/>
          <ac:spMkLst>
            <pc:docMk/>
            <pc:sldMk cId="3815214354" sldId="326"/>
            <ac:spMk id="2" creationId="{00000000-0000-0000-0000-000000000000}"/>
          </ac:spMkLst>
        </pc:spChg>
        <pc:picChg chg="mod">
          <ac:chgData name="Hamburg, David" userId="bc62652a-6b7f-45a2-844e-ca5974d6d8f3" providerId="ADAL" clId="{5B0E1AFE-C19A-46C5-A30D-046671C53EC2}" dt="2023-01-17T23:25:19.303" v="25" actId="1076"/>
          <ac:picMkLst>
            <pc:docMk/>
            <pc:sldMk cId="3815214354" sldId="326"/>
            <ac:picMk id="3075" creationId="{00000000-0000-0000-0000-000000000000}"/>
          </ac:picMkLst>
        </pc:picChg>
      </pc:sldChg>
      <pc:sldChg chg="modSp mod">
        <pc:chgData name="Hamburg, David" userId="bc62652a-6b7f-45a2-844e-ca5974d6d8f3" providerId="ADAL" clId="{5B0E1AFE-C19A-46C5-A30D-046671C53EC2}" dt="2023-01-17T23:38:13.924" v="80" actId="20577"/>
        <pc:sldMkLst>
          <pc:docMk/>
          <pc:sldMk cId="2778605201" sldId="333"/>
        </pc:sldMkLst>
        <pc:spChg chg="mod">
          <ac:chgData name="Hamburg, David" userId="bc62652a-6b7f-45a2-844e-ca5974d6d8f3" providerId="ADAL" clId="{5B0E1AFE-C19A-46C5-A30D-046671C53EC2}" dt="2023-01-17T23:38:13.924" v="80" actId="20577"/>
          <ac:spMkLst>
            <pc:docMk/>
            <pc:sldMk cId="2778605201" sldId="333"/>
            <ac:spMk id="4" creationId="{8B2F8B4C-DE18-4C51-9526-48ACBED3005A}"/>
          </ac:spMkLst>
        </pc:spChg>
      </pc:sldChg>
      <pc:sldChg chg="addSp delSp modSp mod">
        <pc:chgData name="Hamburg, David" userId="bc62652a-6b7f-45a2-844e-ca5974d6d8f3" providerId="ADAL" clId="{5B0E1AFE-C19A-46C5-A30D-046671C53EC2}" dt="2023-01-17T23:37:48.354" v="50" actId="1076"/>
        <pc:sldMkLst>
          <pc:docMk/>
          <pc:sldMk cId="194162434" sldId="335"/>
        </pc:sldMkLst>
        <pc:spChg chg="add del mod">
          <ac:chgData name="Hamburg, David" userId="bc62652a-6b7f-45a2-844e-ca5974d6d8f3" providerId="ADAL" clId="{5B0E1AFE-C19A-46C5-A30D-046671C53EC2}" dt="2023-01-17T23:28:56.006" v="38" actId="478"/>
          <ac:spMkLst>
            <pc:docMk/>
            <pc:sldMk cId="194162434" sldId="335"/>
            <ac:spMk id="4" creationId="{A740FB29-8267-7F9F-4B59-D481D9799314}"/>
          </ac:spMkLst>
        </pc:spChg>
        <pc:spChg chg="del mod">
          <ac:chgData name="Hamburg, David" userId="bc62652a-6b7f-45a2-844e-ca5974d6d8f3" providerId="ADAL" clId="{5B0E1AFE-C19A-46C5-A30D-046671C53EC2}" dt="2023-01-17T23:25:30.771" v="28" actId="478"/>
          <ac:spMkLst>
            <pc:docMk/>
            <pc:sldMk cId="194162434" sldId="335"/>
            <ac:spMk id="5" creationId="{BD9B0B31-9C4B-4056-B56E-A2A628213292}"/>
          </ac:spMkLst>
        </pc:spChg>
        <pc:spChg chg="add del mod">
          <ac:chgData name="Hamburg, David" userId="bc62652a-6b7f-45a2-844e-ca5974d6d8f3" providerId="ADAL" clId="{5B0E1AFE-C19A-46C5-A30D-046671C53EC2}" dt="2023-01-17T23:32:28.078" v="42" actId="22"/>
          <ac:spMkLst>
            <pc:docMk/>
            <pc:sldMk cId="194162434" sldId="335"/>
            <ac:spMk id="7" creationId="{89480BE7-0112-BB05-97E7-E039A9D11E8C}"/>
          </ac:spMkLst>
        </pc:spChg>
        <pc:spChg chg="add del mod">
          <ac:chgData name="Hamburg, David" userId="bc62652a-6b7f-45a2-844e-ca5974d6d8f3" providerId="ADAL" clId="{5B0E1AFE-C19A-46C5-A30D-046671C53EC2}" dt="2023-01-17T23:35:52.933" v="47" actId="478"/>
          <ac:spMkLst>
            <pc:docMk/>
            <pc:sldMk cId="194162434" sldId="335"/>
            <ac:spMk id="9" creationId="{12540903-6B0D-8552-6A7E-2EAED4C9DF6B}"/>
          </ac:spMkLst>
        </pc:spChg>
        <pc:spChg chg="add mod">
          <ac:chgData name="Hamburg, David" userId="bc62652a-6b7f-45a2-844e-ca5974d6d8f3" providerId="ADAL" clId="{5B0E1AFE-C19A-46C5-A30D-046671C53EC2}" dt="2023-01-17T23:37:48.354" v="50" actId="1076"/>
          <ac:spMkLst>
            <pc:docMk/>
            <pc:sldMk cId="194162434" sldId="335"/>
            <ac:spMk id="11" creationId="{9641F5D9-6F40-1D77-DEA5-3E22E88FEAE5}"/>
          </ac:spMkLst>
        </pc:spChg>
        <pc:graphicFrameChg chg="add del mod">
          <ac:chgData name="Hamburg, David" userId="bc62652a-6b7f-45a2-844e-ca5974d6d8f3" providerId="ADAL" clId="{5B0E1AFE-C19A-46C5-A30D-046671C53EC2}" dt="2023-01-17T23:26:44.582" v="33" actId="478"/>
          <ac:graphicFrameMkLst>
            <pc:docMk/>
            <pc:sldMk cId="194162434" sldId="335"/>
            <ac:graphicFrameMk id="2" creationId="{7A613F37-F05E-DCF0-6FAF-119CD361796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94BC6DB0-B439-4721-9081-B302AC50CBD0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pPr>
              <a:defRPr/>
            </a:pPr>
            <a:fld id="{C47C7E88-769A-4F84-B0D5-9F901922D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55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35A7F3-66B2-4C34-B428-50F9E66BF725}" type="datetimeFigureOut">
              <a:rPr lang="en-US"/>
              <a:pPr>
                <a:defRPr/>
              </a:pPr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89A99DA-2DD9-44A2-9A5A-9BB45D702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6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A99DA-2DD9-44A2-9A5A-9BB45D7025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6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70229A-1385-451B-B0E9-9AF41ACAA7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498C0-66BB-4D9C-8CDE-D4C7D19864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73161BD-0672-4F55-AF90-917E29FA54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CE9C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70229A-1385-451B-B0E9-9AF41ACAA7C2}" type="slidenum">
              <a:rPr lang="en-US" smtClean="0">
                <a:solidFill>
                  <a:srgbClr val="ECE9C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CE9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72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A7B562-9DD9-486F-A9E6-EAA207A9E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415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F0EEC3-909F-4220-AD6D-FA18ABCE7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35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D123D8B-F81C-403C-BE1D-1DC67F885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97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7C0973D-CD9E-491E-BF56-8CB708115F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498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ABF0D2-A629-4277-8FAA-E6DF93AC69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15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6C028AC-2F19-471D-9768-25657AD008C8}" type="slidenum">
              <a:rPr lang="en-US" smtClean="0">
                <a:solidFill>
                  <a:srgbClr val="895D1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40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AD171F-4805-4008-85AD-D78133829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157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A7B562-9DD9-486F-A9E6-EAA207A9E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0C1D970-7043-4D0F-BA7B-1B267CED3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320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498C0-66BB-4D9C-8CDE-D4C7D19864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6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73161BD-0672-4F55-AF90-917E29FA54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52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F0EEC3-909F-4220-AD6D-FA18ABCE7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D123D8B-F81C-403C-BE1D-1DC67F885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7C0973D-CD9E-491E-BF56-8CB708115F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ABF0D2-A629-4277-8FAA-E6DF93AC69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6C028AC-2F19-471D-9768-25657AD00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4AD171F-4805-4008-85AD-D78133829B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40C1D970-7043-4D0F-BA7B-1B267CED3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CD32A7-73CD-43E1-A0B5-36544A8A93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895D1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CD32A7-73CD-43E1-A0B5-36544A8A93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2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Mr6udqPnOAhWRNx4KHcoDAt8QjRwIBw&amp;url=http://www1.ccs.k12.in.us/sre/class-pages/kindergarten&amp;psig=AFQjCNEEZlXSC_kDU-c6viUfeWsTDv_iuA&amp;ust=14732022531635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/url?sa=i&amp;rct=j&amp;q=&amp;esrc=s&amp;source=images&amp;cd=&amp;cad=rja&amp;uact=8&amp;ved=0ahUKEwih-oKNrfnOAhUJGh4KHWaRD-QQjRwIBw&amp;url=https://www.wshein.com/home/&amp;bvm=bv.131783435,d.cGc&amp;psig=AFQjCNGhUWmD0prGO7an5wmrwNrmM2PcqQ&amp;ust=147320337802277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fliphtml5.com/udnau/wway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google.com/url?sa=i&amp;rct=j&amp;q=&amp;esrc=s&amp;source=images&amp;cd=&amp;cad=rja&amp;uact=8&amp;ved=0ahUKEwji8pTdsfnOAhVDGR4KHbzMANgQjRwIBw&amp;url=http://gomdl.com/activities/cyp-central-registration/cdcs/&amp;bvm=bv.131783435,d.cGc&amp;psig=AFQjCNGQluOxH_f5ildnpB4JRNcN9Kp4Wg&amp;ust=147320477103214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C2_3gr_nOAhUD8x4KHfEAAzYQjRwIBw&amp;url=http://www.whiteplainspublicschools.org/Page/11381&amp;bvm=bv.131783435,d.cGc&amp;psig=AFQjCNE3WpBFgPQznwkFcdqcYMnnLpozxg&amp;ust=1473204264676848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ahUKEwiEoJ62vPnOAhWCkh4KHcPKD9EQjRwIBw&amp;url=http://www.williamdeyaxley.cambs.sch.uk/keydocuments/home---school-communication/index.phtml&amp;bvm=bv.131783435,d.cGc&amp;psig=AFQjCNFrSLXPdQitCqctuxJ8o1e13EKn_A&amp;ust=1473207627244494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indergarten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6"/>
          <a:stretch/>
        </p:blipFill>
        <p:spPr bwMode="auto">
          <a:xfrm>
            <a:off x="990600" y="304800"/>
            <a:ext cx="7315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95600" y="5996111"/>
            <a:ext cx="58293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2023-2024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QUESTION AND ANSWER SESSION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62C4C-0CFF-4A03-ADB8-554BC11EB1D0}"/>
              </a:ext>
            </a:extLst>
          </p:cNvPr>
          <p:cNvSpPr txBox="1"/>
          <p:nvPr/>
        </p:nvSpPr>
        <p:spPr>
          <a:xfrm>
            <a:off x="560173" y="2246349"/>
            <a:ext cx="8191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JORDAN BANK KINDERGARTEN CENTER </a:t>
            </a:r>
          </a:p>
          <a:p>
            <a:pPr algn="ctr"/>
            <a:r>
              <a:rPr lang="en-US" sz="2800" b="1" dirty="0"/>
              <a:t>IN THE </a:t>
            </a:r>
          </a:p>
          <a:p>
            <a:pPr algn="ctr"/>
            <a:r>
              <a:rPr lang="en-US" sz="2800" b="1" dirty="0"/>
              <a:t>OXFORD AREA SCHOOL DISTRICT</a:t>
            </a:r>
          </a:p>
        </p:txBody>
      </p:sp>
      <p:pic>
        <p:nvPicPr>
          <p:cNvPr id="5" name="Picture 2" descr="Jordan Bank Kindergarten Center Logo">
            <a:extLst>
              <a:ext uri="{FF2B5EF4-FFF2-40B4-BE49-F238E27FC236}">
                <a16:creationId xmlns:a16="http://schemas.microsoft.com/office/drawing/2014/main" id="{C4069BA0-2E04-468F-85F5-06A98205E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19812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ndergarten Registration - Cotati-Rohnert Park Unified School District">
            <a:extLst>
              <a:ext uri="{FF2B5EF4-FFF2-40B4-BE49-F238E27FC236}">
                <a16:creationId xmlns:a16="http://schemas.microsoft.com/office/drawing/2014/main" id="{45F4796F-B27F-4715-8035-ECC7453B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762"/>
            <a:ext cx="9226548" cy="68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3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28600" y="2895600"/>
            <a:ext cx="8686800" cy="2819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entury" panose="02040604050505020304" pitchFamily="18" charset="0"/>
              </a:rPr>
              <a:t>	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introduc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613" y="495082"/>
            <a:ext cx="4450773" cy="153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" y="1875898"/>
            <a:ext cx="2341563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0163" y="2254408"/>
            <a:ext cx="61928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Dr. David Hamburg, Principal</a:t>
            </a:r>
          </a:p>
          <a:p>
            <a:endParaRPr lang="en-US" sz="1600" b="1" dirty="0"/>
          </a:p>
          <a:p>
            <a:r>
              <a:rPr lang="en-US" sz="1600" b="1" dirty="0"/>
              <a:t>Mrs. Ellen McGinley, Administrative Assistant</a:t>
            </a:r>
          </a:p>
          <a:p>
            <a:endParaRPr lang="en-US" sz="1600" b="1" dirty="0"/>
          </a:p>
          <a:p>
            <a:r>
              <a:rPr lang="en-US" sz="1600" b="1" dirty="0"/>
              <a:t>Miss Lori Saporosa, School Counselor, MTSS Coordinator</a:t>
            </a:r>
          </a:p>
          <a:p>
            <a:endParaRPr lang="en-US" sz="1600" b="1" dirty="0"/>
          </a:p>
          <a:p>
            <a:r>
              <a:rPr lang="en-US" sz="1600" b="1" dirty="0"/>
              <a:t>Mrs. Lisa Megonigal, District Registrar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39C7B-EB27-45EE-A31B-704EE155E0E8}"/>
              </a:ext>
            </a:extLst>
          </p:cNvPr>
          <p:cNvSpPr txBox="1"/>
          <p:nvPr/>
        </p:nvSpPr>
        <p:spPr>
          <a:xfrm>
            <a:off x="2964592" y="4444742"/>
            <a:ext cx="5923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The mission of the Oxford Area School District is to have all students achieve academic excellence in a safe and nurturing environment. In partnership with families and the community, we will prepare each student to be a confident, contributing, productive and responsible citizen.</a:t>
            </a:r>
          </a:p>
        </p:txBody>
      </p:sp>
    </p:spTree>
    <p:extLst>
      <p:ext uri="{BB962C8B-B14F-4D97-AF65-F5344CB8AC3E}">
        <p14:creationId xmlns:p14="http://schemas.microsoft.com/office/powerpoint/2010/main" val="381521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641F5D9-6F40-1D77-DEA5-3E22E88FEAE5}"/>
              </a:ext>
            </a:extLst>
          </p:cNvPr>
          <p:cNvSpPr txBox="1"/>
          <p:nvPr/>
        </p:nvSpPr>
        <p:spPr>
          <a:xfrm>
            <a:off x="2283644" y="2743200"/>
            <a:ext cx="457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https://online.fliphtml5.com/udnau/wway/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ur Services – Outserve Technologies">
            <a:extLst>
              <a:ext uri="{FF2B5EF4-FFF2-40B4-BE49-F238E27FC236}">
                <a16:creationId xmlns:a16="http://schemas.microsoft.com/office/drawing/2014/main" id="{BDD1D6D4-FA62-4A8E-A2BE-44C750FF3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219"/>
            <a:ext cx="263434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2F8B4C-DE18-4C51-9526-48ACBED3005A}"/>
              </a:ext>
            </a:extLst>
          </p:cNvPr>
          <p:cNvSpPr txBox="1"/>
          <p:nvPr/>
        </p:nvSpPr>
        <p:spPr>
          <a:xfrm>
            <a:off x="685800" y="2438400"/>
            <a:ext cx="8305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sections of full day kindergarten (8:40 am – 3:10 pm)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 teacher and 1 aide per class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Multi-tiered System of Support (MTSS)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3 Special Education teachers-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learning support teacher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1 diagnostic kindergarten teacher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1 emotional support teacher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Speech and Language Pathologist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ELL specialist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2 Reading specialists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</a:rPr>
              <a:t>1 Counselor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1"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group of people pose for a photo in front of a school bus&#10;&#10;Description automatically generated">
            <a:extLst>
              <a:ext uri="{FF2B5EF4-FFF2-40B4-BE49-F238E27FC236}">
                <a16:creationId xmlns:a16="http://schemas.microsoft.com/office/drawing/2014/main" id="{2BF457CF-3934-4B46-B40A-2797787A8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 b="24138"/>
          <a:stretch/>
        </p:blipFill>
        <p:spPr>
          <a:xfrm>
            <a:off x="3886200" y="228600"/>
            <a:ext cx="4038600" cy="18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6868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Kindergarten program focuses on: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•Language Development –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 Reading Street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•Basic math skills development –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in Focus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•Promoting an appreciation for diversity and history –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SAVVAS: My World Interactive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•Incorporating active learning –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Fusion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•Providing opportunities for investigation, exploration, and discovery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•Encouraging a positive self-concept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•Promoting creative expression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•Fostering positive interaction with others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•Developing quality work habits and school routines</a:t>
            </a:r>
          </a:p>
          <a:p>
            <a:endParaRPr lang="en-US" b="1" dirty="0"/>
          </a:p>
        </p:txBody>
      </p:sp>
      <p:pic>
        <p:nvPicPr>
          <p:cNvPr id="5124" name="Picture 4" descr="Image result for chil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57524"/>
            <a:ext cx="5705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en Do Kids Start Kindergarten? Guidelines and Readiness">
            <a:extLst>
              <a:ext uri="{FF2B5EF4-FFF2-40B4-BE49-F238E27FC236}">
                <a16:creationId xmlns:a16="http://schemas.microsoft.com/office/drawing/2014/main" id="{B86FD703-808A-408F-A6E8-E58CAD8EA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150" y="371989"/>
            <a:ext cx="2424450" cy="12686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278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0.gstatic.com/images?q=tbn:ANd9GcSudGsRWw6uVRxaZtvmJVgl2GZFB-Kc7c9gA90Tv6lEDyRficd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11191">
            <a:off x="822524" y="244953"/>
            <a:ext cx="2531923" cy="2109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7772400" cy="2209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Art – Ms. Viviana Diaz-Perez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Library/Media – Mrs. Kim Lewin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Music – Mrs. Deb McCaskey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Health/Physical Education – </a:t>
            </a:r>
            <a:r>
              <a:rPr lang="en-US" sz="2800" dirty="0" err="1">
                <a:solidFill>
                  <a:schemeClr val="tx1"/>
                </a:solidFill>
              </a:rPr>
              <a:t>Mrs.Mollie</a:t>
            </a:r>
            <a:r>
              <a:rPr lang="en-US" sz="2800" dirty="0">
                <a:solidFill>
                  <a:schemeClr val="tx1"/>
                </a:solidFill>
              </a:rPr>
              <a:t> Steigerwalt</a:t>
            </a:r>
          </a:p>
        </p:txBody>
      </p:sp>
      <p:pic>
        <p:nvPicPr>
          <p:cNvPr id="4098" name="Picture 2" descr="Image result for specials class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0890"/>
            <a:ext cx="4229100" cy="25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-34636" y="4495800"/>
            <a:ext cx="5867400" cy="449580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" y="2913727"/>
            <a:ext cx="861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Resource Officer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Camera system throughout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Secure walkie talkie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Telephones in each classroom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Safety and Security Plan inclusive of drills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Visitors-Must check in first at main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Volunteers-Must check in at main office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Clearances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entury" panose="02040604050505020304" pitchFamily="18" charset="0"/>
            </a:endParaRPr>
          </a:p>
        </p:txBody>
      </p:sp>
      <p:pic>
        <p:nvPicPr>
          <p:cNvPr id="3074" name="Picture 2" descr="14 ways to improve School Security - school safety techniques | Threshold">
            <a:extLst>
              <a:ext uri="{FF2B5EF4-FFF2-40B4-BE49-F238E27FC236}">
                <a16:creationId xmlns:a16="http://schemas.microsoft.com/office/drawing/2014/main" id="{0006FCD5-07B6-4F94-A646-BFABE80E9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0520"/>
            <a:ext cx="47625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991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Home and school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077200" cy="51054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School website (https://www.oxfordasd.org/Domain/8)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BEE books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Parent Universities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Conferences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E-mail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Telephone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Sunday evening automated calls and email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Twitter and Instagram: Dr. </a:t>
            </a:r>
            <a:r>
              <a:rPr lang="en-US" dirty="0" err="1">
                <a:solidFill>
                  <a:schemeClr val="tx1"/>
                </a:solidFill>
              </a:rPr>
              <a:t>Hamburg@JB_OASD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Keep in Touch</a:t>
            </a:r>
          </a:p>
          <a:p>
            <a:pPr algn="l">
              <a:buFont typeface="Wingdings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 descr="Image result for school communic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13252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48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School-Wide Positive Behavior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153400" cy="4495800"/>
          </a:xfrm>
        </p:spPr>
        <p:txBody>
          <a:bodyPr>
            <a:normAutofit/>
          </a:bodyPr>
          <a:lstStyle/>
          <a:p>
            <a:pPr lvl="1" algn="l"/>
            <a:endParaRPr lang="en-US" dirty="0"/>
          </a:p>
          <a:p>
            <a:pPr algn="ctr"/>
            <a:r>
              <a:rPr lang="en-US" sz="2200" i="1" dirty="0">
                <a:solidFill>
                  <a:schemeClr val="tx1"/>
                </a:solidFill>
                <a:latin typeface="Century" panose="02040604050505020304" pitchFamily="18" charset="0"/>
              </a:rPr>
              <a:t>Encouraging Children  to make good personal decisions </a:t>
            </a:r>
          </a:p>
          <a:p>
            <a:pPr algn="ctr"/>
            <a:r>
              <a:rPr lang="en-US" sz="2200" i="1" dirty="0">
                <a:solidFill>
                  <a:schemeClr val="tx1"/>
                </a:solidFill>
                <a:latin typeface="Century" panose="02040604050505020304" pitchFamily="18" charset="0"/>
              </a:rPr>
              <a:t>through teaching the following valued character qualities: </a:t>
            </a:r>
          </a:p>
          <a:p>
            <a:pPr lvl="1" algn="l"/>
            <a:endParaRPr lang="en-US" dirty="0"/>
          </a:p>
          <a:p>
            <a:pPr lvl="1" algn="l"/>
            <a:r>
              <a:rPr lang="en-US" sz="2800" b="1" dirty="0"/>
              <a:t>Responsibility</a:t>
            </a:r>
          </a:p>
          <a:p>
            <a:pPr lvl="1" algn="l"/>
            <a:r>
              <a:rPr lang="en-US" sz="2800" b="1" dirty="0"/>
              <a:t>Respect</a:t>
            </a:r>
          </a:p>
          <a:p>
            <a:pPr lvl="1" algn="l"/>
            <a:r>
              <a:rPr lang="en-US" sz="2800" b="1" dirty="0"/>
              <a:t>Honesty</a:t>
            </a:r>
          </a:p>
          <a:p>
            <a:pPr lvl="1" algn="l"/>
            <a:r>
              <a:rPr lang="en-US" sz="2800" b="1" dirty="0"/>
              <a:t>Kind</a:t>
            </a:r>
          </a:p>
          <a:p>
            <a:pPr lvl="1" algn="l"/>
            <a:r>
              <a:rPr lang="en-US" sz="2800" b="1" dirty="0"/>
              <a:t>Giving Effort</a:t>
            </a:r>
          </a:p>
          <a:p>
            <a:pPr lvl="1" algn="l">
              <a:buFont typeface="Arial" pitchFamily="34" charset="0"/>
              <a:buChar char="•"/>
            </a:pPr>
            <a:endParaRPr lang="en-US" dirty="0"/>
          </a:p>
          <a:p>
            <a:pPr lvl="1" algn="l"/>
            <a:endParaRPr lang="en-US" dirty="0"/>
          </a:p>
          <a:p>
            <a:pPr lvl="1" algn="l"/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child standing next to 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8334F573-E595-4D16-B597-B21DF1F93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667000"/>
            <a:ext cx="2894693" cy="296128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5145</TotalTime>
  <Words>376</Words>
  <Application>Microsoft Office PowerPoint</Application>
  <PresentationFormat>On-screen Show (4:3)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</vt:lpstr>
      <vt:lpstr>Tw Cen MT</vt:lpstr>
      <vt:lpstr>Wingdings</vt:lpstr>
      <vt:lpstr>Wingdings 2</vt:lpstr>
      <vt:lpstr>Median</vt:lpstr>
      <vt:lpstr>1_Median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and school communication</vt:lpstr>
      <vt:lpstr>School-Wide Positive Behavior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 Orientation</dc:title>
  <dc:creator>Leah A. McComsey</dc:creator>
  <cp:lastModifiedBy>Hamburg, David</cp:lastModifiedBy>
  <cp:revision>170</cp:revision>
  <cp:lastPrinted>2017-09-06T13:47:25Z</cp:lastPrinted>
  <dcterms:created xsi:type="dcterms:W3CDTF">2009-07-26T19:17:44Z</dcterms:created>
  <dcterms:modified xsi:type="dcterms:W3CDTF">2023-01-17T23:38:22Z</dcterms:modified>
</cp:coreProperties>
</file>